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3" r:id="rId3"/>
    <p:sldId id="274" r:id="rId4"/>
    <p:sldId id="276" r:id="rId5"/>
    <p:sldId id="277" r:id="rId6"/>
    <p:sldId id="278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21E"/>
    <a:srgbClr val="ED7B09"/>
    <a:srgbClr val="CE3010"/>
    <a:srgbClr val="B96007"/>
    <a:srgbClr val="CC9900"/>
    <a:srgbClr val="663300"/>
    <a:srgbClr val="05BEFF"/>
    <a:srgbClr val="CCCC00"/>
    <a:srgbClr val="CD3FBC"/>
    <a:srgbClr val="8F45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3/7/2024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2780928"/>
          </a:xfrm>
        </p:spPr>
        <p:txBody>
          <a:bodyPr>
            <a:noAutofit/>
          </a:bodyPr>
          <a:lstStyle/>
          <a:p>
            <a:pPr algn="ctr"/>
            <a:r>
              <a:rPr lang="el-GR" sz="4000" dirty="0" smtClean="0"/>
              <a:t>ΑΝΘΡΩΠΙΝΑ ΔΙΚΑΙΩΜΑΤΑ </a:t>
            </a:r>
            <a:r>
              <a:rPr lang="el-GR" sz="4000" dirty="0" smtClean="0"/>
              <a:t>ΚΑΙ </a:t>
            </a:r>
            <a:r>
              <a:rPr lang="el-GR" sz="4000" dirty="0" smtClean="0"/>
              <a:t>ΕΝΣΥΝΑΙΣΘΗΣΗ: ΑΝΤΙΜΕΤΩΠΙΖΟΝΤΑΣ ΤΟΝ ΡΑΤΣΙΣΜΟ</a:t>
            </a:r>
            <a:endParaRPr lang="el-GR" sz="4000" b="1" dirty="0"/>
          </a:p>
        </p:txBody>
      </p:sp>
      <p:pic>
        <p:nvPicPr>
          <p:cNvPr id="4" name="3 - Εικόνα" descr="ΡΟΥΣΒΕΛ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091324"/>
            <a:ext cx="4811588" cy="2709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Μια μαθήτρια της </a:t>
            </a:r>
            <a:r>
              <a:rPr lang="el-GR" sz="2800" b="1" dirty="0" err="1" smtClean="0"/>
              <a:t>Στ΄</a:t>
            </a:r>
            <a:r>
              <a:rPr lang="el-GR" sz="2800" b="1" dirty="0" smtClean="0"/>
              <a:t> δημοτικού τραβάει την κοτσίδα μιας μαθήτριας </a:t>
            </a:r>
            <a:r>
              <a:rPr lang="el-GR" sz="2800" b="1" dirty="0" err="1" smtClean="0"/>
              <a:t>Ρομά</a:t>
            </a:r>
            <a:r>
              <a:rPr lang="el-GR" sz="2800" b="1" dirty="0" smtClean="0"/>
              <a:t>, ενώ ένας τρίτος μαθητής παρατηρεί ανέκφραστος. Το γεγονός συμβαίνει μέσα στην τάξη. Πώς θα το χειριζόσουν;</a:t>
            </a:r>
            <a:endParaRPr lang="el-GR" sz="2800" b="1" dirty="0"/>
          </a:p>
        </p:txBody>
      </p:sp>
      <p:pic>
        <p:nvPicPr>
          <p:cNvPr id="4" name="3 - Θέση περιεχομένου" descr="eikon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4411289" cy="44622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ΟΜΑΔΑ Α</a:t>
            </a:r>
            <a:r>
              <a:rPr lang="el-GR" sz="2400" dirty="0" smtClean="0">
                <a:solidFill>
                  <a:schemeClr val="tx1"/>
                </a:solidFill>
              </a:rPr>
              <a:t/>
            </a:r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l-GR" sz="2400" b="1" dirty="0" smtClean="0">
                <a:solidFill>
                  <a:schemeClr val="tx1"/>
                </a:solidFill>
              </a:rPr>
              <a:t>Σενάριο 1: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chemeClr val="tx1"/>
                </a:solidFill>
              </a:rPr>
              <a:t>Απλώς παρατηρείς και δεν κάνεις τίποτα</a:t>
            </a:r>
            <a:r>
              <a:rPr lang="el-GR" sz="2400" b="1" dirty="0" smtClean="0"/>
              <a:t>.</a:t>
            </a:r>
            <a:r>
              <a:rPr lang="el-GR" sz="2400" dirty="0" smtClean="0">
                <a:solidFill>
                  <a:schemeClr val="tx1"/>
                </a:solidFill>
              </a:rPr>
              <a:t/>
            </a:r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Η μαθήτρια κλαίει στο θρανίο της, έχοντας κατεβασμένο το κεφάλι. Τα υπόλοιπα παιδιά της τάξης γελάνε μαζί της και την κοροϊδεύουν.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5" name="4 - Εικόνα" descr="Capture444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7128792" cy="46885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Capture12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04864"/>
            <a:ext cx="5127080" cy="4379030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7281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1600" b="1" dirty="0" smtClean="0"/>
              <a:t>ΟΜΑΔΑ Β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b="1" dirty="0" smtClean="0"/>
              <a:t>Σενάριο 2: Αντιδράς άμεσα. Πηγαίνεις στο κορίτσι που προκάλεσε την αναστάτωση και τη σπρώχνεις. 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 Σπρώχνεις το κορίτσι που επιτέθηκε στη μαθήτρια και αυτή ανταποδίδει το σπρώξιμο. Μπαίνει ο εκπαιδευτικός στην τάξη και σας χωρίζει. Σας στέλνει και τους δυο στον διευθυντή του σχολείου, ο οποίος σας προειδοποιεί ότι δε θα ανεχτεί άλλη φορά τέτοια συμπεριφορά. </a:t>
            </a:r>
            <a:endParaRPr lang="el-GR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- Θέση περιεχομένου"/>
          <p:cNvSpPr txBox="1">
            <a:spLocks/>
          </p:cNvSpPr>
          <p:nvPr/>
        </p:nvSpPr>
        <p:spPr>
          <a:xfrm>
            <a:off x="0" y="260648"/>
            <a:ext cx="9144000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ΟΜΑΔΑ Γ</a:t>
            </a:r>
          </a:p>
          <a:p>
            <a:pPr algn="ctr"/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Σενάριο</a:t>
            </a:r>
            <a:r>
              <a:rPr kumimoji="0" lang="el-G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l-GR" sz="1600" b="1" dirty="0" smtClean="0"/>
              <a:t>Απευθύνεσαι στην παρέα των συμμαθητών που ενοχλούν τη μαθήτρια και λες: «Τι γίνεται εδώ; Σταματήστε να την ενοχλείτε».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l-GR" sz="1600" dirty="0" smtClean="0"/>
              <a:t> Μερικοί μαθητές δείχνουν ότι συμφωνούν μαζί σου. Ένα παιδί από την </a:t>
            </a:r>
            <a:r>
              <a:rPr lang="el-GR" sz="1600" dirty="0" err="1" smtClean="0"/>
              <a:t>παρέαλέει</a:t>
            </a:r>
            <a:r>
              <a:rPr lang="el-GR" sz="1600" dirty="0" smtClean="0"/>
              <a:t>: «Ε, απλώς γελούσαμε». Απαντάς: «Δεν είναι σωστό να κοροϊδεύετε». Η μαθήτρια φεύγει κλαίγοντας και κάποια παιδιά συνεχίζουν να γελάνε.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611560" y="2348880"/>
            <a:ext cx="8424936" cy="4176464"/>
            <a:chOff x="611560" y="2348880"/>
            <a:chExt cx="8424936" cy="4176464"/>
          </a:xfrm>
        </p:grpSpPr>
        <p:grpSp>
          <p:nvGrpSpPr>
            <p:cNvPr id="7" name="6 - Ομάδα"/>
            <p:cNvGrpSpPr/>
            <p:nvPr/>
          </p:nvGrpSpPr>
          <p:grpSpPr>
            <a:xfrm>
              <a:off x="611560" y="2348880"/>
              <a:ext cx="6160178" cy="4176464"/>
              <a:chOff x="755576" y="1988840"/>
              <a:chExt cx="5944154" cy="4176464"/>
            </a:xfrm>
          </p:grpSpPr>
          <p:pic>
            <p:nvPicPr>
              <p:cNvPr id="10" name="9 - Εικόνα" descr="Capture.PNG"/>
              <p:cNvPicPr>
                <a:picLocks noChangeAspect="1"/>
              </p:cNvPicPr>
              <p:nvPr/>
            </p:nvPicPr>
            <p:blipFill>
              <a:blip r:embed="rId2" cstate="print"/>
              <a:srcRect r="53752"/>
              <a:stretch>
                <a:fillRect/>
              </a:stretch>
            </p:blipFill>
            <p:spPr>
              <a:xfrm>
                <a:off x="755576" y="1988840"/>
                <a:ext cx="1907704" cy="4163006"/>
              </a:xfrm>
              <a:prstGeom prst="rect">
                <a:avLst/>
              </a:prstGeom>
            </p:spPr>
          </p:pic>
          <p:pic>
            <p:nvPicPr>
              <p:cNvPr id="6" name="5 - Εικόνα" descr="delo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55776" y="1988840"/>
                <a:ext cx="4143954" cy="4176464"/>
              </a:xfrm>
              <a:prstGeom prst="rect">
                <a:avLst/>
              </a:prstGeom>
            </p:spPr>
          </p:pic>
        </p:grpSp>
        <p:pic>
          <p:nvPicPr>
            <p:cNvPr id="8" name="7 - Εικόνα" descr="gips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1" y="2348880"/>
              <a:ext cx="2304255" cy="4176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apture84848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875241" cy="4315346"/>
          </a:xfrm>
        </p:spPr>
      </p:pic>
      <p:sp>
        <p:nvSpPr>
          <p:cNvPr id="8" name="5 - Θέση περιεχομένου"/>
          <p:cNvSpPr txBox="1">
            <a:spLocks/>
          </p:cNvSpPr>
          <p:nvPr/>
        </p:nvSpPr>
        <p:spPr>
          <a:xfrm>
            <a:off x="0" y="260648"/>
            <a:ext cx="9144000" cy="12961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ΟΜΑΔΑ Δ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Σενάριο 4: </a:t>
            </a:r>
            <a:r>
              <a:rPr lang="el-GR" sz="1600" b="1" dirty="0" smtClean="0"/>
              <a:t>Λες στον εκπαιδευτικό τι συνέβη στην τάξη.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l-GR" sz="1600" dirty="0" smtClean="0"/>
              <a:t>Μόλις μπαίνει ο εκπαιδευτικός, του εξηγείς την κατάσταση, και εκείνος παρεμβαίνει άμεσα, ζητώντας από τους μαθητές να συμπεριφέρονται με σεβασμό.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</TotalTime>
  <Words>48</Words>
  <Application>Microsoft Office PowerPoint</Application>
  <PresentationFormat>Προβολή στην οθόνη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Ροή</vt:lpstr>
      <vt:lpstr>ΑΝΘΡΩΠΙΝΑ ΔΙΚΑΙΩΜΑΤΑ ΚΑΙ ΕΝΣΥΝΑΙΣΘΗΣΗ: ΑΝΤΙΜΕΤΩΠΙΖΟΝΤΑΣ ΤΟΝ ΡΑΤΣΙΣΜΟ</vt:lpstr>
      <vt:lpstr>Μια μαθήτρια της Στ΄ δημοτικού τραβάει την κοτσίδα μιας μαθήτριας Ρομά, ενώ ένας τρίτος μαθητής παρατηρεί ανέκφραστος. Το γεγονός συμβαίνει μέσα στην τάξη. Πώς θα το χειριζόσουν;</vt:lpstr>
      <vt:lpstr>ΟΜΑΔΑ Α Σενάριο 1: Απλώς παρατηρείς και δεν κάνεις τίποτα. Η μαθήτρια κλαίει στο θρανίο της, έχοντας κατεβασμένο το κεφάλι. Τα υπόλοιπα παιδιά της τάξης γελάνε μαζί της και την κοροϊδεύουν.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103</cp:revision>
  <dcterms:created xsi:type="dcterms:W3CDTF">2024-02-25T08:30:47Z</dcterms:created>
  <dcterms:modified xsi:type="dcterms:W3CDTF">2024-07-03T06:09:20Z</dcterms:modified>
</cp:coreProperties>
</file>